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9" r:id="rId3"/>
    <p:sldId id="261" r:id="rId4"/>
    <p:sldId id="262" r:id="rId5"/>
    <p:sldId id="275" r:id="rId6"/>
    <p:sldId id="264" r:id="rId7"/>
    <p:sldId id="263" r:id="rId8"/>
    <p:sldId id="276" r:id="rId9"/>
    <p:sldId id="281" r:id="rId10"/>
    <p:sldId id="266" r:id="rId11"/>
    <p:sldId id="278" r:id="rId12"/>
    <p:sldId id="265" r:id="rId13"/>
    <p:sldId id="282" r:id="rId14"/>
    <p:sldId id="284" r:id="rId15"/>
    <p:sldId id="279" r:id="rId16"/>
    <p:sldId id="26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4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693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4246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17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23105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733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4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6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5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4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7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ronhack-project-2-g4.benpaffrath.de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FADD-CE00-6368-B32D-6D53A9964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736" y="1562101"/>
            <a:ext cx="10610777" cy="2738530"/>
          </a:xfrm>
        </p:spPr>
        <p:txBody>
          <a:bodyPr anchor="t">
            <a:normAutofit/>
          </a:bodyPr>
          <a:lstStyle/>
          <a:p>
            <a:pPr algn="l"/>
            <a:r>
              <a:rPr lang="en-GB" dirty="0"/>
              <a:t>Project 2 – Image recognition with Convolutional Neural Networks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8471C-EEFB-8564-9029-51F939858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736" y="4300631"/>
            <a:ext cx="4358208" cy="1155949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Group 4 –</a:t>
            </a:r>
          </a:p>
          <a:p>
            <a:pPr algn="l"/>
            <a:r>
              <a:rPr lang="en-GB" sz="2000" dirty="0"/>
              <a:t>Ben Paffrath</a:t>
            </a:r>
          </a:p>
          <a:p>
            <a:pPr algn="l"/>
            <a:r>
              <a:rPr lang="en-GB" sz="2000" dirty="0"/>
              <a:t>Jef Schroder Aubert</a:t>
            </a:r>
          </a:p>
          <a:p>
            <a:pPr algn="l"/>
            <a:r>
              <a:rPr lang="en-GB" sz="2000" dirty="0"/>
              <a:t>Karel de Rijk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05887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C02A6-2740-D3B3-B2CF-AC65DA016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35836321-7C7D-AAA6-8095-51A70676E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503" y="360636"/>
            <a:ext cx="4336026" cy="34314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Evaluation – Accuracy and loss</a:t>
            </a:r>
            <a:endParaRPr lang="LID4096" sz="2000" dirty="0"/>
          </a:p>
        </p:txBody>
      </p:sp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5E955004-4C9C-14FF-12E2-7C6D4C0328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5" y="3184877"/>
            <a:ext cx="11278577" cy="3647768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B1400D1-E28E-C266-9205-1CF6C161D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64" y="703783"/>
            <a:ext cx="4491633" cy="2481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28027-3898-3CC2-6243-413E056D8E3E}"/>
              </a:ext>
            </a:extLst>
          </p:cNvPr>
          <p:cNvSpPr txBox="1"/>
          <p:nvPr/>
        </p:nvSpPr>
        <p:spPr>
          <a:xfrm>
            <a:off x="741025" y="1021574"/>
            <a:ext cx="449163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Final accuracy score: 85%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Test Loss of 0.45</a:t>
            </a:r>
          </a:p>
          <a:p>
            <a:endParaRPr lang="en-GB" dirty="0"/>
          </a:p>
          <a:p>
            <a:r>
              <a:rPr lang="en-GB" dirty="0"/>
              <a:t>No significant signs of overfitting</a:t>
            </a:r>
            <a:endParaRPr lang="LID4096" dirty="0"/>
          </a:p>
        </p:txBody>
      </p:sp>
      <p:pic>
        <p:nvPicPr>
          <p:cNvPr id="7" name="Graphic 6" descr="Target outline">
            <a:extLst>
              <a:ext uri="{FF2B5EF4-FFF2-40B4-BE49-F238E27FC236}">
                <a16:creationId xmlns:a16="http://schemas.microsoft.com/office/drawing/2014/main" id="{ABB04092-0D70-BD9B-87EC-811BB4FD8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4831" y="913154"/>
            <a:ext cx="641866" cy="6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2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C582-96A1-1B80-A88A-676EACB8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A8F19354-366D-C630-F6B2-35143C36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3360" y="274321"/>
            <a:ext cx="4945626" cy="404106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Evaluation – Confusion Matrix</a:t>
            </a:r>
            <a:endParaRPr lang="LID4096" sz="2000" dirty="0"/>
          </a:p>
        </p:txBody>
      </p:sp>
      <p:pic>
        <p:nvPicPr>
          <p:cNvPr id="6" name="Picture 5" descr="A blue and white grid with black squares&#10;&#10;AI-generated content may be incorrect.">
            <a:extLst>
              <a:ext uri="{FF2B5EF4-FFF2-40B4-BE49-F238E27FC236}">
                <a16:creationId xmlns:a16="http://schemas.microsoft.com/office/drawing/2014/main" id="{3168A0A1-A32B-B907-A757-C2FE8717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22" y="678427"/>
            <a:ext cx="6518305" cy="5434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40918A-3DA1-52D9-69BB-B4EF559AA87D}"/>
              </a:ext>
            </a:extLst>
          </p:cNvPr>
          <p:cNvSpPr txBox="1"/>
          <p:nvPr/>
        </p:nvSpPr>
        <p:spPr>
          <a:xfrm>
            <a:off x="871009" y="1022227"/>
            <a:ext cx="3203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High levels of accuracy</a:t>
            </a: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:</a:t>
            </a:r>
          </a:p>
          <a:p>
            <a:pPr marL="0" indent="0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- cars, horses, vessels</a:t>
            </a:r>
          </a:p>
          <a:p>
            <a:pPr marL="0" indent="0" algn="l" rtl="0" eaLnBrk="1" latinLnBrk="0" hangingPunct="1">
              <a:buNone/>
            </a:pPr>
            <a:b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</a:br>
            <a:b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</a:b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D9EA5-B69B-51E4-ED37-CCDB1751D174}"/>
              </a:ext>
            </a:extLst>
          </p:cNvPr>
          <p:cNvSpPr txBox="1"/>
          <p:nvPr/>
        </p:nvSpPr>
        <p:spPr>
          <a:xfrm>
            <a:off x="871009" y="2499555"/>
            <a:ext cx="329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Most common confusions: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0" indent="0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- Cats and dogs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3274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7F3A-B360-0EC9-ECC1-49116C88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E523BE6B-18AA-586C-73AD-F27CDF870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68" y="335279"/>
            <a:ext cx="3647768" cy="34314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Transfer Learning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10843-7144-49B8-911C-E1C896BD6592}"/>
              </a:ext>
            </a:extLst>
          </p:cNvPr>
          <p:cNvSpPr txBox="1"/>
          <p:nvPr/>
        </p:nvSpPr>
        <p:spPr>
          <a:xfrm rot="10800000" flipH="1" flipV="1">
            <a:off x="6135319" y="1721703"/>
            <a:ext cx="323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Deep and efficient architecture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68B84-1284-4083-42C1-4D322ACE7AE4}"/>
              </a:ext>
            </a:extLst>
          </p:cNvPr>
          <p:cNvSpPr txBox="1"/>
          <p:nvPr/>
        </p:nvSpPr>
        <p:spPr>
          <a:xfrm rot="10800000" flipH="1" flipV="1">
            <a:off x="6135319" y="3701534"/>
            <a:ext cx="32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Pre-trained in </a:t>
            </a:r>
            <a:r>
              <a:rPr lang="en-GB" dirty="0" err="1"/>
              <a:t>Imagenet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8E457-85F9-5AB6-AB53-53DCFB71F849}"/>
              </a:ext>
            </a:extLst>
          </p:cNvPr>
          <p:cNvSpPr txBox="1"/>
          <p:nvPr/>
        </p:nvSpPr>
        <p:spPr>
          <a:xfrm rot="10800000" flipH="1" flipV="1">
            <a:off x="6096000" y="5353734"/>
            <a:ext cx="3236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performance on smaller datasets </a:t>
            </a:r>
            <a:endParaRPr lang="LID4096" dirty="0"/>
          </a:p>
        </p:txBody>
      </p:sp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6F90DB41-D9AE-4DC4-32F0-0106F807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258" y="3429000"/>
            <a:ext cx="914400" cy="914400"/>
          </a:xfrm>
          <a:prstGeom prst="rect">
            <a:avLst/>
          </a:prstGeom>
        </p:spPr>
      </p:pic>
      <p:pic>
        <p:nvPicPr>
          <p:cNvPr id="11" name="Graphic 10" descr="Brain in head outline">
            <a:extLst>
              <a:ext uri="{FF2B5EF4-FFF2-40B4-BE49-F238E27FC236}">
                <a16:creationId xmlns:a16="http://schemas.microsoft.com/office/drawing/2014/main" id="{C1CCB694-344D-341E-BF01-970231D25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258" y="1587668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FEADD1-4CDF-05D2-C0A5-790EB5EFB765}"/>
              </a:ext>
            </a:extLst>
          </p:cNvPr>
          <p:cNvSpPr/>
          <p:nvPr/>
        </p:nvSpPr>
        <p:spPr>
          <a:xfrm>
            <a:off x="1514168" y="1622323"/>
            <a:ext cx="27923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DenseNet201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3B2E9-984B-33E1-A2D1-3317FC9DADFA}"/>
              </a:ext>
            </a:extLst>
          </p:cNvPr>
          <p:cNvSpPr/>
          <p:nvPr/>
        </p:nvSpPr>
        <p:spPr>
          <a:xfrm>
            <a:off x="1514168" y="3429000"/>
            <a:ext cx="27923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VGG16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BFCCE-0C9D-613E-2E48-3294065E321B}"/>
              </a:ext>
            </a:extLst>
          </p:cNvPr>
          <p:cNvSpPr/>
          <p:nvPr/>
        </p:nvSpPr>
        <p:spPr>
          <a:xfrm>
            <a:off x="1462927" y="5235677"/>
            <a:ext cx="279236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ResNet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E579D-4B4C-59C1-3EEE-E6AC9EF476B5}"/>
              </a:ext>
            </a:extLst>
          </p:cNvPr>
          <p:cNvSpPr txBox="1"/>
          <p:nvPr/>
        </p:nvSpPr>
        <p:spPr>
          <a:xfrm>
            <a:off x="2644877" y="27723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VS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F9183-96C1-8FC0-EC16-AE424CBFD782}"/>
              </a:ext>
            </a:extLst>
          </p:cNvPr>
          <p:cNvSpPr txBox="1"/>
          <p:nvPr/>
        </p:nvSpPr>
        <p:spPr>
          <a:xfrm>
            <a:off x="2644877" y="46319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VS</a:t>
            </a:r>
            <a:endParaRPr lang="LID4096" dirty="0"/>
          </a:p>
        </p:txBody>
      </p:sp>
      <p:pic>
        <p:nvPicPr>
          <p:cNvPr id="18" name="Graphic 17" descr="Trophy with solid fill">
            <a:extLst>
              <a:ext uri="{FF2B5EF4-FFF2-40B4-BE49-F238E27FC236}">
                <a16:creationId xmlns:a16="http://schemas.microsoft.com/office/drawing/2014/main" id="{DCC23906-9BE4-943E-4351-B9F358DF7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039" y="1575304"/>
            <a:ext cx="914400" cy="914400"/>
          </a:xfrm>
          <a:prstGeom prst="rect">
            <a:avLst/>
          </a:prstGeom>
        </p:spPr>
      </p:pic>
      <p:pic>
        <p:nvPicPr>
          <p:cNvPr id="20" name="Graphic 19" descr="Logarithmic Graph with solid fill">
            <a:extLst>
              <a:ext uri="{FF2B5EF4-FFF2-40B4-BE49-F238E27FC236}">
                <a16:creationId xmlns:a16="http://schemas.microsoft.com/office/drawing/2014/main" id="{E84D4334-3BC4-6D17-5072-02358EBF1F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1600" y="5219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94E53-4F41-28E9-39E1-475EC275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A6D46D1-280E-C0B0-C866-3BE7D3E61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279"/>
            <a:ext cx="3647768" cy="34314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Transfer Learning - Evaluation</a:t>
            </a:r>
            <a:endParaRPr lang="LID4096" sz="2000" dirty="0"/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F50A485-E3A9-8B77-CEBE-020589532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3429000"/>
            <a:ext cx="950779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9489B6-7A55-B629-6BD9-8B703902562E}"/>
              </a:ext>
            </a:extLst>
          </p:cNvPr>
          <p:cNvSpPr txBox="1"/>
          <p:nvPr/>
        </p:nvSpPr>
        <p:spPr>
          <a:xfrm>
            <a:off x="741025" y="1021574"/>
            <a:ext cx="449163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Final accuracy score: 93.91%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Test Loss of 0.30</a:t>
            </a:r>
          </a:p>
          <a:p>
            <a:endParaRPr lang="en-GB" dirty="0"/>
          </a:p>
          <a:p>
            <a:r>
              <a:rPr lang="en-GB" dirty="0"/>
              <a:t>No significant signs of overfitting</a:t>
            </a:r>
            <a:endParaRPr lang="LID4096" dirty="0"/>
          </a:p>
        </p:txBody>
      </p:sp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6751D572-A7B6-B382-4FE7-D7BC9309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831" y="913154"/>
            <a:ext cx="641866" cy="641866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6F09E15-6E8B-8437-0B0E-990EF4120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52" y="678426"/>
            <a:ext cx="4263906" cy="24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365BA-99E0-DF57-1A60-C7E8A1B0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B6EE0E3-864A-C6B0-1A1D-1F04D3D8B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35279"/>
            <a:ext cx="4159045" cy="34314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Transfer Learning – Confusion Matrix</a:t>
            </a:r>
            <a:endParaRPr lang="LID4096" sz="2000" dirty="0"/>
          </a:p>
        </p:txBody>
      </p:sp>
      <p:pic>
        <p:nvPicPr>
          <p:cNvPr id="6" name="Picture 5" descr="A graph with blue squares and white text&#10;&#10;AI-generated content may be incorrect.">
            <a:extLst>
              <a:ext uri="{FF2B5EF4-FFF2-40B4-BE49-F238E27FC236}">
                <a16:creationId xmlns:a16="http://schemas.microsoft.com/office/drawing/2014/main" id="{2D7F0F71-C7F0-0665-8CF4-6C9FA240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02" y="678426"/>
            <a:ext cx="6505343" cy="547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A3624-86BE-69CD-A58C-4BDA0290091A}"/>
              </a:ext>
            </a:extLst>
          </p:cNvPr>
          <p:cNvSpPr txBox="1"/>
          <p:nvPr/>
        </p:nvSpPr>
        <p:spPr>
          <a:xfrm>
            <a:off x="871009" y="1022227"/>
            <a:ext cx="3203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Very high accuracy</a:t>
            </a: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:</a:t>
            </a:r>
          </a:p>
          <a:p>
            <a:pPr marL="0" indent="0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- cars, horses, vessels, planes</a:t>
            </a:r>
          </a:p>
          <a:p>
            <a:pPr marL="0" indent="0" algn="l" rtl="0" eaLnBrk="1" latinLnBrk="0" hangingPunct="1">
              <a:buNone/>
            </a:pPr>
            <a:b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</a:br>
            <a:b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</a:b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82B74-B482-C1D1-E780-B0B87C5DD79F}"/>
              </a:ext>
            </a:extLst>
          </p:cNvPr>
          <p:cNvSpPr txBox="1"/>
          <p:nvPr/>
        </p:nvSpPr>
        <p:spPr>
          <a:xfrm>
            <a:off x="871009" y="2499555"/>
            <a:ext cx="329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Most common confusions: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0" indent="0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- Cats, dogs,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8283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9D945-10FA-2658-1A17-70A9E752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DE415E79-E616-D82D-F089-63E9B6CD8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2802194" cy="678426"/>
          </a:xfrm>
        </p:spPr>
        <p:txBody>
          <a:bodyPr>
            <a:normAutofit/>
          </a:bodyPr>
          <a:lstStyle/>
          <a:p>
            <a:r>
              <a:rPr lang="en-GB" sz="2000" dirty="0"/>
              <a:t>Deployment</a:t>
            </a:r>
            <a:endParaRPr lang="LID4096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82247-1E8B-B7DA-3062-ADE2EE1C1CFD}"/>
              </a:ext>
            </a:extLst>
          </p:cNvPr>
          <p:cNvSpPr txBox="1"/>
          <p:nvPr/>
        </p:nvSpPr>
        <p:spPr>
          <a:xfrm>
            <a:off x="3255460" y="3059668"/>
            <a:ext cx="6874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2"/>
              </a:rPr>
              <a:t>https://ironhack-project-2-g4.benpaffrath.de/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7675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AAB02-96DE-5FB0-DA29-77F7272E3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98D44791-1C1F-3759-C28E-937A685A1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160" y="365759"/>
            <a:ext cx="2802194" cy="3634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2000" dirty="0"/>
              <a:t>Closing - Recap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96C91-B9B7-AE7A-E56B-86E79C694DAA}"/>
              </a:ext>
            </a:extLst>
          </p:cNvPr>
          <p:cNvSpPr txBox="1"/>
          <p:nvPr/>
        </p:nvSpPr>
        <p:spPr>
          <a:xfrm>
            <a:off x="688585" y="1997839"/>
            <a:ext cx="9104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Thoughts: </a:t>
            </a:r>
          </a:p>
          <a:p>
            <a:pPr marL="285750" indent="-285750">
              <a:buFontTx/>
              <a:buChar char="-"/>
            </a:pPr>
            <a:r>
              <a:rPr lang="en-GB" dirty="0"/>
              <a:t>Iteratively improving with different parameters strongly impacted base model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Transfer learning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Useful for common use-cases such as image classification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Lower layers useful for feature extraction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Tradeoffs</a:t>
            </a:r>
            <a:r>
              <a:rPr lang="en-GB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Overfitting vs accuracy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Training time vs accuracy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461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3AF8-E5D2-9F16-F228-39A3212AB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35E6EF-9903-AF16-95D0-56257B62C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95" y="3429000"/>
            <a:ext cx="5423405" cy="2680273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Group 4 –</a:t>
            </a:r>
          </a:p>
          <a:p>
            <a:pPr algn="l"/>
            <a:r>
              <a:rPr lang="en-GB" sz="2000" dirty="0"/>
              <a:t>Ben Paffrath</a:t>
            </a:r>
          </a:p>
          <a:p>
            <a:pPr algn="l"/>
            <a:r>
              <a:rPr lang="en-GB" sz="2000" dirty="0"/>
              <a:t>Jef Schroder Aubert</a:t>
            </a:r>
          </a:p>
          <a:p>
            <a:pPr algn="l"/>
            <a:r>
              <a:rPr lang="en-GB" sz="2000" dirty="0"/>
              <a:t>Karel de Rijk</a:t>
            </a:r>
            <a:endParaRPr lang="LID4096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76241D-E4E0-1BE4-1A40-DE16D8C3B29B}"/>
              </a:ext>
            </a:extLst>
          </p:cNvPr>
          <p:cNvSpPr txBox="1">
            <a:spLocks/>
          </p:cNvSpPr>
          <p:nvPr/>
        </p:nvSpPr>
        <p:spPr>
          <a:xfrm>
            <a:off x="640080" y="622873"/>
            <a:ext cx="10008255" cy="2806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0" dirty="0"/>
              <a:t>Thank You!</a:t>
            </a:r>
            <a:endParaRPr lang="LID4096" sz="6000" b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E7DF93-C53B-8478-991F-228D22D317BC}"/>
              </a:ext>
            </a:extLst>
          </p:cNvPr>
          <p:cNvSpPr txBox="1">
            <a:spLocks/>
          </p:cNvSpPr>
          <p:nvPr/>
        </p:nvSpPr>
        <p:spPr>
          <a:xfrm>
            <a:off x="5205265" y="3428999"/>
            <a:ext cx="5924852" cy="1730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LID4096" sz="4000" b="0" dirty="0"/>
          </a:p>
        </p:txBody>
      </p:sp>
    </p:spTree>
    <p:extLst>
      <p:ext uri="{BB962C8B-B14F-4D97-AF65-F5344CB8AC3E}">
        <p14:creationId xmlns:p14="http://schemas.microsoft.com/office/powerpoint/2010/main" val="79629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8803D-C979-6DD9-9B12-EF3CD8D04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870EBCE-BC48-658E-296D-CC57A8BC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199" y="284479"/>
            <a:ext cx="3618271" cy="332987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Executive overview</a:t>
            </a:r>
            <a:endParaRPr lang="LID4096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0C4A8-DE57-8C54-C7BB-6251349895A6}"/>
              </a:ext>
            </a:extLst>
          </p:cNvPr>
          <p:cNvSpPr txBox="1"/>
          <p:nvPr/>
        </p:nvSpPr>
        <p:spPr>
          <a:xfrm>
            <a:off x="604684" y="879987"/>
            <a:ext cx="3888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Objective: build a CNN model to classify images 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DD0CF-1207-3F4D-F9EE-B696A4949E86}"/>
              </a:ext>
            </a:extLst>
          </p:cNvPr>
          <p:cNvSpPr txBox="1"/>
          <p:nvPr/>
        </p:nvSpPr>
        <p:spPr>
          <a:xfrm>
            <a:off x="604683" y="1526318"/>
            <a:ext cx="9188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Solution: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Built model from scratch (11 layers)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Accuracy score of 85%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Improved with transfer learning on DenseNet201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TL accuracy score: 93.91%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</p:txBody>
      </p:sp>
      <p:pic>
        <p:nvPicPr>
          <p:cNvPr id="20" name="Picture 19" descr="A diagram of a network&#10;&#10;AI-generated content may be incorrect.">
            <a:extLst>
              <a:ext uri="{FF2B5EF4-FFF2-40B4-BE49-F238E27FC236}">
                <a16:creationId xmlns:a16="http://schemas.microsoft.com/office/drawing/2014/main" id="{065D1557-C461-BE0B-C8F9-B64FF3EA3D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" y="3428995"/>
            <a:ext cx="10033820" cy="33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C3077-BE81-98FD-FAC1-05B02AA0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42B25264-9041-E33B-81F7-B4052AD01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519" y="345440"/>
            <a:ext cx="4768646" cy="352649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Chosen Dataset – CIFAR 10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F91C53-28BA-6884-9DCE-767964A68B49}"/>
              </a:ext>
            </a:extLst>
          </p:cNvPr>
          <p:cNvSpPr txBox="1"/>
          <p:nvPr/>
        </p:nvSpPr>
        <p:spPr>
          <a:xfrm>
            <a:off x="604683" y="1627236"/>
            <a:ext cx="4036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 algn="l" rtl="0" eaLnBrk="1" latinLnBrk="0" hangingPunct="1">
              <a:buNone/>
            </a:pPr>
            <a:r>
              <a:rPr lang="en-GB" sz="20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Why CIFAR-10?</a:t>
            </a:r>
          </a:p>
          <a:p>
            <a:pPr marL="347472" indent="-347472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Largest dataset: 60,000 images</a:t>
            </a:r>
          </a:p>
          <a:p>
            <a:pPr marL="347472" indent="-347472" algn="l" rtl="0" eaLnBrk="1" latinLnBrk="0" hangingPunct="1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347472" indent="-347472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Already familiar</a:t>
            </a:r>
          </a:p>
          <a:p>
            <a:pPr marL="347472" indent="-347472" algn="l" rtl="0" eaLnBrk="1" latinLnBrk="0" hangingPunct="1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347472" indent="-347472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Balanced Classes: 6000 images per class</a:t>
            </a:r>
          </a:p>
          <a:p>
            <a:pPr>
              <a:buNone/>
            </a:pPr>
            <a:br>
              <a:rPr lang="en-GB" sz="20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</a:br>
            <a:endParaRPr lang="LID4096" sz="2000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45C8F5B-FA0C-10E5-B58E-124F265EC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94" y="698089"/>
            <a:ext cx="572593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4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B990C-78E9-7C76-D1B7-ABCFC45C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7666635D-06F8-AA89-A51F-01487939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309092"/>
            <a:ext cx="5506065" cy="369333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Data Preprocessing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2C0A1-0D39-6B3A-3246-34DE2A33FC52}"/>
              </a:ext>
            </a:extLst>
          </p:cNvPr>
          <p:cNvSpPr txBox="1"/>
          <p:nvPr/>
        </p:nvSpPr>
        <p:spPr>
          <a:xfrm>
            <a:off x="577647" y="1297860"/>
            <a:ext cx="21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Normalization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3DA26-C9C7-B861-FEA2-914E101E9B42}"/>
              </a:ext>
            </a:extLst>
          </p:cNvPr>
          <p:cNvSpPr txBox="1"/>
          <p:nvPr/>
        </p:nvSpPr>
        <p:spPr>
          <a:xfrm>
            <a:off x="577647" y="3893264"/>
            <a:ext cx="223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One-hot encoding</a:t>
            </a:r>
          </a:p>
        </p:txBody>
      </p:sp>
      <p:pic>
        <p:nvPicPr>
          <p:cNvPr id="7" name="Picture 6" descr="A red and green squares with black text&#10;&#10;AI-generated content may be incorrect.">
            <a:extLst>
              <a:ext uri="{FF2B5EF4-FFF2-40B4-BE49-F238E27FC236}">
                <a16:creationId xmlns:a16="http://schemas.microsoft.com/office/drawing/2014/main" id="{3E9D2193-E62C-8A13-B7A3-42B493071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27" y="3429000"/>
            <a:ext cx="7376651" cy="3087550"/>
          </a:xfrm>
          <a:prstGeom prst="rect">
            <a:avLst/>
          </a:prstGeom>
        </p:spPr>
      </p:pic>
      <p:pic>
        <p:nvPicPr>
          <p:cNvPr id="10" name="Picture 9" descr="A screenshot of a grid&#10;&#10;AI-generated content may be incorrect.">
            <a:extLst>
              <a:ext uri="{FF2B5EF4-FFF2-40B4-BE49-F238E27FC236}">
                <a16:creationId xmlns:a16="http://schemas.microsoft.com/office/drawing/2014/main" id="{12A9E38D-6BE9-9977-1B0D-19CB2965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7" y="790762"/>
            <a:ext cx="7337321" cy="27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30D1B-CC04-D0D4-7701-00C80DA5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DF4B4CEF-150C-AD3D-F1E3-25233ADA3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520" y="308958"/>
            <a:ext cx="4188542" cy="369333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Data preprocessing - Augmentation</a:t>
            </a:r>
            <a:endParaRPr lang="LID4096" sz="2000" dirty="0"/>
          </a:p>
        </p:txBody>
      </p:sp>
      <p:pic>
        <p:nvPicPr>
          <p:cNvPr id="12" name="Picture 11" descr="A dog sitting and sitting in different positions&#10;&#10;AI-generated content may be incorrect.">
            <a:extLst>
              <a:ext uri="{FF2B5EF4-FFF2-40B4-BE49-F238E27FC236}">
                <a16:creationId xmlns:a16="http://schemas.microsoft.com/office/drawing/2014/main" id="{A9697EFA-1434-8A23-1FA8-C6AE809C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16" y="720145"/>
            <a:ext cx="8623883" cy="54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C92D3-7D58-0760-14FA-9F83D0A8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082AB71-9BD6-2E96-C00D-728B4F78E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1877" y="416559"/>
            <a:ext cx="4562168" cy="33298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Optimization techniques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A1A63-1639-C1D7-2A16-8AC34A450EB7}"/>
              </a:ext>
            </a:extLst>
          </p:cNvPr>
          <p:cNvSpPr txBox="1"/>
          <p:nvPr/>
        </p:nvSpPr>
        <p:spPr>
          <a:xfrm>
            <a:off x="629263" y="1133829"/>
            <a:ext cx="44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Early stopping</a:t>
            </a: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Stops training early when performance decreases</a:t>
            </a: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.</a:t>
            </a: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Avoids overfitting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9C1B7-F9C6-6392-127B-6D9694773343}"/>
              </a:ext>
            </a:extLst>
          </p:cNvPr>
          <p:cNvSpPr txBox="1"/>
          <p:nvPr/>
        </p:nvSpPr>
        <p:spPr>
          <a:xfrm>
            <a:off x="661217" y="3733651"/>
            <a:ext cx="540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Padding</a:t>
            </a: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Keeps image output size equal between layers (layers able to learn rich features)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D7626-C4B9-9EE5-B8CC-BB9E425CB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" y="4752941"/>
            <a:ext cx="5466737" cy="781118"/>
          </a:xfrm>
          <a:prstGeom prst="rect">
            <a:avLst/>
          </a:prstGeom>
        </p:spPr>
      </p:pic>
      <p:pic>
        <p:nvPicPr>
          <p:cNvPr id="11" name="Picture 10" descr="A black screen with colorful text&#10;&#10;AI-generated content may be incorrect.">
            <a:extLst>
              <a:ext uri="{FF2B5EF4-FFF2-40B4-BE49-F238E27FC236}">
                <a16:creationId xmlns:a16="http://schemas.microsoft.com/office/drawing/2014/main" id="{76DECFCF-8AD7-7AA0-BB47-D40A26A5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" y="2337572"/>
            <a:ext cx="5466737" cy="1300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96271-E8AE-C28D-0CE0-E33730BB3FE0}"/>
              </a:ext>
            </a:extLst>
          </p:cNvPr>
          <p:cNvSpPr txBox="1"/>
          <p:nvPr/>
        </p:nvSpPr>
        <p:spPr>
          <a:xfrm>
            <a:off x="6243484" y="1133829"/>
            <a:ext cx="44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Dropout</a:t>
            </a: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Randomly drops out (sets to zero) a fraction of neurons during training</a:t>
            </a: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Implemented to avoid overfitting.</a:t>
            </a:r>
            <a:endParaRPr lang="LID4096" dirty="0"/>
          </a:p>
        </p:txBody>
      </p:sp>
      <p:pic>
        <p:nvPicPr>
          <p:cNvPr id="14" name="Picture 13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01DCA8F8-1147-749B-D0EA-684DB9E62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4" y="2334158"/>
            <a:ext cx="4994787" cy="13037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01643D-EB30-9F3B-F7D8-162E02671F76}"/>
              </a:ext>
            </a:extLst>
          </p:cNvPr>
          <p:cNvSpPr txBox="1"/>
          <p:nvPr/>
        </p:nvSpPr>
        <p:spPr>
          <a:xfrm>
            <a:off x="6064045" y="3733651"/>
            <a:ext cx="540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en-GB" sz="1800" b="1" dirty="0" err="1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BatchNormalization</a:t>
            </a:r>
            <a:endParaRPr lang="en-GB" sz="1800" b="1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0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.</a:t>
            </a:r>
            <a:r>
              <a:rPr lang="en-GB" b="1" i="0" dirty="0">
                <a:solidFill>
                  <a:srgbClr val="D1D2D3"/>
                </a:solidFill>
                <a:effectLst/>
                <a:latin typeface="Slack-Lato"/>
              </a:rPr>
              <a:t> </a:t>
            </a: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Faster, more stable and efficient training. Minimize the impact of data drifting during training</a:t>
            </a:r>
            <a:r>
              <a:rPr lang="en-GB" b="1" i="0" dirty="0">
                <a:solidFill>
                  <a:srgbClr val="D1D2D3"/>
                </a:solidFill>
                <a:effectLst/>
                <a:latin typeface="Slack-Lato"/>
              </a:rPr>
              <a:t>.</a:t>
            </a:r>
            <a:endParaRPr lang="LID4096" dirty="0"/>
          </a:p>
        </p:txBody>
      </p:sp>
      <p:pic>
        <p:nvPicPr>
          <p:cNvPr id="17" name="Picture 16" descr="A black background with colorful text&#10;&#10;AI-generated content may be incorrect.">
            <a:extLst>
              <a:ext uri="{FF2B5EF4-FFF2-40B4-BE49-F238E27FC236}">
                <a16:creationId xmlns:a16="http://schemas.microsoft.com/office/drawing/2014/main" id="{15FCAA11-A59B-DA82-F131-537787A54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4" y="4825974"/>
            <a:ext cx="4906297" cy="10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8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E43D-1560-EEC0-AEBF-61C43CEC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EBE608CA-C325-FDB9-B081-EFAB849BB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140" y="329051"/>
            <a:ext cx="5142272" cy="383787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Designed CNN Architecture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4370C-89D8-DE77-3D01-53BF0D677A89}"/>
              </a:ext>
            </a:extLst>
          </p:cNvPr>
          <p:cNvSpPr txBox="1"/>
          <p:nvPr/>
        </p:nvSpPr>
        <p:spPr>
          <a:xfrm>
            <a:off x="1224115" y="1257902"/>
            <a:ext cx="43212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Architecture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8</a:t>
            </a: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 stacked convolutional blocks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Flattening 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Concludes with 2 Dense and 1 output layer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F3F73-1F0B-EEA4-C9BC-2DA89F651FFE}"/>
              </a:ext>
            </a:extLst>
          </p:cNvPr>
          <p:cNvSpPr txBox="1"/>
          <p:nvPr/>
        </p:nvSpPr>
        <p:spPr>
          <a:xfrm>
            <a:off x="1224115" y="3428999"/>
            <a:ext cx="5142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b="1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Hyperparameters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Optimizer: Adam, LR: 0.0001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Loss Function: Categorical </a:t>
            </a:r>
            <a:r>
              <a:rPr lang="en-GB" sz="1800" dirty="0" err="1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Crossentropy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Metrics: Accuracy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Batch Size: 32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Number of Epochs: 50</a:t>
            </a:r>
            <a:endParaRPr lang="en-GB" dirty="0">
              <a:solidFill>
                <a:srgbClr val="000000"/>
              </a:solidFill>
              <a:latin typeface="Grandview Display" panose="020B0502040204020203" pitchFamily="34" charset="0"/>
            </a:endParaRPr>
          </a:p>
          <a:p>
            <a:pPr marL="740664" lvl="1" indent="-283464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Early Stopping: 33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710CB9-8BE3-EC44-EF09-0BB2F3F8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87" y="712838"/>
            <a:ext cx="5048154" cy="54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792CA-7284-1AAB-7B8C-C355948EA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0E8B718A-4F20-9633-4CE0-756FA104F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198" y="318963"/>
            <a:ext cx="7747821" cy="404107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Designed CNN Architecture - progress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A787F-8000-CE38-5ABC-0CA73887AB01}"/>
              </a:ext>
            </a:extLst>
          </p:cNvPr>
          <p:cNvSpPr txBox="1"/>
          <p:nvPr/>
        </p:nvSpPr>
        <p:spPr>
          <a:xfrm>
            <a:off x="295377" y="723070"/>
            <a:ext cx="657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V0: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Two layers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Overfitting observed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Solution: implement Early Stopping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74A21-F971-DA03-C4DD-46AADA4664C7}"/>
              </a:ext>
            </a:extLst>
          </p:cNvPr>
          <p:cNvSpPr txBox="1"/>
          <p:nvPr/>
        </p:nvSpPr>
        <p:spPr>
          <a:xfrm>
            <a:off x="305208" y="2015732"/>
            <a:ext cx="6968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V1: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Added 2 additional layers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Added Early Stopping and Dropout against overfitting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Reduced loss, increased accuracy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CBFEA-83AD-90A8-60C2-14CE36DAE6EA}"/>
              </a:ext>
            </a:extLst>
          </p:cNvPr>
          <p:cNvSpPr txBox="1"/>
          <p:nvPr/>
        </p:nvSpPr>
        <p:spPr>
          <a:xfrm>
            <a:off x="295377" y="3245301"/>
            <a:ext cx="6577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V2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Added 2 Convo layers per nr of filters 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Early Stopping decreased from 10 to 5.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Improvements in accuracy and loss.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17A90-1521-4E87-3EE7-1CD3D919BDE7}"/>
              </a:ext>
            </a:extLst>
          </p:cNvPr>
          <p:cNvSpPr txBox="1"/>
          <p:nvPr/>
        </p:nvSpPr>
        <p:spPr>
          <a:xfrm>
            <a:off x="295377" y="4474870"/>
            <a:ext cx="6577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buNone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V3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Implemented Data Augmentation</a:t>
            </a: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Grandview Display" panose="020B0502040204020203" pitchFamily="34" charset="0"/>
              </a:rPr>
              <a:t>Added 2 Convo layers with 256 filters each</a:t>
            </a:r>
            <a:endParaRPr lang="en-GB" sz="1800" dirty="0">
              <a:solidFill>
                <a:srgbClr val="000000"/>
              </a:solidFill>
              <a:effectLst/>
              <a:latin typeface="Grandview Display" panose="020B0502040204020203" pitchFamily="34" charset="0"/>
            </a:endParaRPr>
          </a:p>
          <a:p>
            <a:pPr marL="283464" indent="-283464" algn="l" rtl="0" eaLnBrk="1" latinLnBrk="0" hangingPunct="1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</a:rPr>
              <a:t>Minimal overfitting</a:t>
            </a:r>
            <a:endParaRPr lang="LID4096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C2F544-FB16-B19C-D045-BF1306177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05995"/>
              </p:ext>
            </p:extLst>
          </p:nvPr>
        </p:nvGraphicFramePr>
        <p:xfrm>
          <a:off x="6095999" y="716067"/>
          <a:ext cx="5316795" cy="2848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265">
                  <a:extLst>
                    <a:ext uri="{9D8B030D-6E8A-4147-A177-3AD203B41FA5}">
                      <a16:colId xmlns:a16="http://schemas.microsoft.com/office/drawing/2014/main" val="2571197273"/>
                    </a:ext>
                  </a:extLst>
                </a:gridCol>
                <a:gridCol w="1772265">
                  <a:extLst>
                    <a:ext uri="{9D8B030D-6E8A-4147-A177-3AD203B41FA5}">
                      <a16:colId xmlns:a16="http://schemas.microsoft.com/office/drawing/2014/main" val="364585631"/>
                    </a:ext>
                  </a:extLst>
                </a:gridCol>
                <a:gridCol w="1772265">
                  <a:extLst>
                    <a:ext uri="{9D8B030D-6E8A-4147-A177-3AD203B41FA5}">
                      <a16:colId xmlns:a16="http://schemas.microsoft.com/office/drawing/2014/main" val="2419832457"/>
                    </a:ext>
                  </a:extLst>
                </a:gridCol>
              </a:tblGrid>
              <a:tr h="569602">
                <a:tc>
                  <a:txBody>
                    <a:bodyPr/>
                    <a:lstStyle/>
                    <a:p>
                      <a:r>
                        <a:rPr lang="en-GB" sz="1400" dirty="0"/>
                        <a:t>Version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Accuracy 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Loss </a:t>
                      </a:r>
                      <a:endParaRPr lang="LID4096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21508"/>
                  </a:ext>
                </a:extLst>
              </a:tr>
              <a:tr h="569602">
                <a:tc>
                  <a:txBody>
                    <a:bodyPr/>
                    <a:lstStyle/>
                    <a:p>
                      <a:r>
                        <a:rPr lang="en-GB" dirty="0"/>
                        <a:t>V0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0.6418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2.5681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03754"/>
                  </a:ext>
                </a:extLst>
              </a:tr>
              <a:tr h="569602">
                <a:tc>
                  <a:txBody>
                    <a:bodyPr/>
                    <a:lstStyle/>
                    <a:p>
                      <a:r>
                        <a:rPr lang="en-GB" dirty="0"/>
                        <a:t>V1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0.7701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0.6817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7348"/>
                  </a:ext>
                </a:extLst>
              </a:tr>
              <a:tr h="569602">
                <a:tc>
                  <a:txBody>
                    <a:bodyPr/>
                    <a:lstStyle/>
                    <a:p>
                      <a:r>
                        <a:rPr lang="en-GB" dirty="0"/>
                        <a:t>V2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0.8214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0.5550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741763"/>
                  </a:ext>
                </a:extLst>
              </a:tr>
              <a:tr h="569602">
                <a:tc>
                  <a:txBody>
                    <a:bodyPr/>
                    <a:lstStyle/>
                    <a:p>
                      <a:r>
                        <a:rPr lang="en-GB" dirty="0"/>
                        <a:t>V3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0.8542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0.4475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80758"/>
                  </a:ext>
                </a:extLst>
              </a:tr>
            </a:tbl>
          </a:graphicData>
        </a:graphic>
      </p:graphicFrame>
      <p:pic>
        <p:nvPicPr>
          <p:cNvPr id="12" name="Picture 11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8B61C487-7E56-717E-4CD2-05E40E9F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07000"/>
            <a:ext cx="5352433" cy="22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3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700E-61B6-FB16-9D00-1E2AC4A5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8E7C3ABD-EE23-99E0-4369-13414863A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2802194" cy="678426"/>
          </a:xfrm>
        </p:spPr>
        <p:txBody>
          <a:bodyPr>
            <a:normAutofit/>
          </a:bodyPr>
          <a:lstStyle/>
          <a:p>
            <a:r>
              <a:rPr lang="en-GB" sz="1200" dirty="0"/>
              <a:t>Draft slide Template</a:t>
            </a:r>
            <a:endParaRPr lang="LID4096" sz="1200" dirty="0"/>
          </a:p>
        </p:txBody>
      </p:sp>
      <p:pic>
        <p:nvPicPr>
          <p:cNvPr id="3" name="Picture 2" descr="A graph with a red line and blue line&#10;&#10;AI-generated content may be incorrect.">
            <a:extLst>
              <a:ext uri="{FF2B5EF4-FFF2-40B4-BE49-F238E27FC236}">
                <a16:creationId xmlns:a16="http://schemas.microsoft.com/office/drawing/2014/main" id="{0420398B-5321-F527-6936-91CCF9D5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88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390</TotalTime>
  <Words>468</Words>
  <Application>Microsoft Office PowerPoint</Application>
  <PresentationFormat>Widescreen</PresentationFormat>
  <Paragraphs>131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Grandview Display</vt:lpstr>
      <vt:lpstr>Slack-Lato</vt:lpstr>
      <vt:lpstr>Trebuchet MS</vt:lpstr>
      <vt:lpstr>Wingdings 3</vt:lpstr>
      <vt:lpstr>Facet</vt:lpstr>
      <vt:lpstr>Project 2 – Image recognition with 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karel de rijk</dc:creator>
  <cp:lastModifiedBy>karel de rijk</cp:lastModifiedBy>
  <cp:revision>11</cp:revision>
  <dcterms:created xsi:type="dcterms:W3CDTF">2025-05-23T07:46:33Z</dcterms:created>
  <dcterms:modified xsi:type="dcterms:W3CDTF">2025-05-23T14:20:37Z</dcterms:modified>
</cp:coreProperties>
</file>